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各位领导、专家好，今天汇报的主题是污水处理厂智慧能源管理系统解决方案。本方案围绕市政电网、光伏发电与储能一体化，构建源网荷储协同调度体系，旨在帮助污水处理厂实现降本增效与减污降碳。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本次汇报共分为九个部分，从行业背景与政策依据出发，介绍总体架构、光伏与储能系统设计、智慧能源管理系统，最后分析经济效益与实施路径。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污水处理厂曝气系统占全厂电耗50%到70%，全年24小时不间断运行，电费占运营成本30%以上。核心痛点包括高峰电费高、负荷可优化、双碳压力和供电可靠性要求，这些都为光伏加储能加智慧能源管理提供了天然适配场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政策层面，发改环资2023年1714号文明确要求推进污水处理减污降碳协同增效，推广光伏、储能等可再生能源利用。双碳目标和新型电力系统建设也为污水厂能源转型提供了方向。核心要求包括能源结构优化、能耗强度下降、智慧化升级和商业模式创新四个方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体架构采用源网荷储一体化设计。源侧包括市政电网和2兆瓦分布式光伏；储侧配置1兆瓦每2兆瓦时磷酸铁锂储能系统；荷侧为污水处理工艺负荷，包括曝气、提升、脱水等。底部智慧能源管理平台EMS统一调度，实现数据采集、负荷预测、智能调度、峰谷套利、需量管理和工艺协同控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光伏发电系统装机2兆瓦峰值，利用面积约1万8千平方米，年发电量220到240万千瓦时，自发自用率约90%。布置形式包括池面光伏、屋顶光伏和车棚光伏三种，各有适用位置和注意事项。主要设备采用单晶硅组件和组串式逆变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储能系统配置1兆瓦每2兆瓦时磷酸铁锂电池，0.5C倍率，系统综合效率85.9%，每日两充两放，设计寿命15年。系统由电池、PCS变流器、BMS、EMS和消防温控五部分组成。核心运行策略包括峰谷套利、需量管理、应急备用和需求响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智慧能源管理系统采用四层架构。感知层通过智能电表、光伏逆变器、储能BMS和PLC等采集实时数据；网络层通过工业以太网和边缘网关传输数据；平台层提供数据中台和AI预测优化引擎；应用层实现智能调度、需量管理、工艺协同和能效分析四大功能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MS具备六大核心功能：数据采集监控、负荷发电预测、智能调度优化、需量电费管理、需求响应和能效分析报表。在工艺协同方面，EMS与污水处理SCADA联动，实现曝气智能调控，基于进水水质和溶解氧数据动态调整鼓风机出力，预期曝气系统节电10%到15%，溶解氧控制精度提升到正负0.2毫克每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典型日运行策略按分时电价安排储能两充两放。凌晨低谷时段市电充电，上午高峰放电，中午平段光伏直供，下午平段利用光伏余电二次充电，晚间高峰再次放电。日峰谷套利收益约1400到1600元，需量管理降低基本电费约800到1200元每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5万吨每日规模项目总投资约1430万元，其中光伏800万、储能450万、EMS 100万、其他80万。年毛收益约201万元，主要来自光伏自发自用120万和储能峰谷套利50万。静态投资回收期约7.1年，全投资内部收益率约14.1%，25年累计净收益约2800万元。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项目年节约标准煤约677吨，年减排二氧化碳约1255吨、二氧化硫3.8吨、氮氧化物3.3吨。测算依据国家发改委公布的火电供电标准煤耗0.305千克每千瓦时和生态环境部电网平均排放因子0.5703千克二氧化碳每千瓦时，等效年节电量约260万千瓦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项目分六个阶段实施，总工期约6个月：前期调研、方案设计、设备采购、施工安装、调试验收和运营维护。运维管理体系包括远程监控、预防性维护、应急响应和持续优化四个方面。推荐采用EMC模式，由ESCO负责全生命周期运维，业主零运维成本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行业内已有多个标杆案例。上海竹园污水处理厂配置5.995兆瓦光伏和7.5兆瓦每20.64兆瓦时储能，参与虚拟电厂需求响应6次获补贴7万余元。嘉兴联合污水厂17.09兆瓦光伏年发电1876万千瓦时。西安第九再生水厂是西北首座光储一体化项目。武汉北湖23.7兆瓦光伏是全国最大污水厂光伏项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推荐采用合同能源管理EMC模式。由节能服务公司全额投资建设，以85%折扣电价向污水厂供电，合同期15年，期满后设备无偿移交。ESCO年净收益约148.7万元，回收期9.6年，15年累计净收益约800万元。业主零投资零运维，年收益约30.4万元，15年累计约456万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来看，本方案技术可行、经济合理、效益显著、模式灵活。建议分三步推进：第一步现场踏勘与负荷实测，2到3周；第二步方案深化与投资决策，1个月；第三步项目实施与并网验收，总工期约6个月。推荐采用EMC模式，业主零投资零运维即可享受节能收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1326">
                <a:alpha val="100000"/>
              </a:srgbClr>
            </a:gs>
            <a:gs pos="60000">
              <a:srgbClr val="1A2340">
                <a:alpha val="100000"/>
              </a:srgbClr>
            </a:gs>
            <a:gs pos="100000">
              <a:srgbClr val="2563E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BFD7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" name="Connector 3"/>
          <p:cNvCxnSpPr/>
          <p:nvPr/>
        </p:nvCxnSpPr>
        <p:spPr>
          <a:xfrm rot="-28647">
            <a:off x="1016026" y="2279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FD7FF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2540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SMART ENERGY MANAGEMENT SOLUTION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3175000"/>
            <a:ext cx="1041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污水处理厂智慧能源管理系统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44450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6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市政电网 · 光伏发电 · 储能 一体化解决方案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7">
            <a:off x="1016004" y="558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5842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技术方案 V1.0 | 2026年8月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0" y="5842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源 · 网 · 荷 · 储 协同调度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350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CONTENTS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016000"/>
            <a:ext cx="635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77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21590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714500" y="2159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行业背景与痛点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714500" y="25400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污水厂高能耗特征与电费成本压力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8929">
            <a:off x="1016008" y="29400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496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714500" y="3149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政策依据与趋势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714500" y="35306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双碳目标与减污降碳协同政策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8929">
            <a:off x="1016008" y="3930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1016000" y="41402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714500" y="41402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总体架构设计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714500" y="45212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源网荷储一体化系统架构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8929">
            <a:off x="1016008" y="49212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1016000" y="51308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714500" y="51308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光伏与储能系统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714500" y="55118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分布式光伏与磷酸铁锂储能设计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8929">
            <a:off x="1016008" y="59118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16000" y="61214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714500" y="6121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智慧能源管理系统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714500" y="6477000"/>
            <a:ext cx="4191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EMS架构、功能与工艺协同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350000" y="21590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048500" y="2159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运行策略与调度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048500" y="25400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峰谷套利、需量管理与需求响应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8929">
            <a:off x="6350008" y="29400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350000" y="31496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7048500" y="3149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经济效益分析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7048500" y="35306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投资估算、收益测算与回收期</a:t>
            </a:r>
            <a:endParaRPr lang="en-US" sz="1100"/>
          </a:p>
        </p:txBody>
      </p:sp>
      <p:cxnSp>
        <p:nvCxnSpPr>
          <p:cNvPr id="31" name="Connector 31"/>
          <p:cNvCxnSpPr/>
          <p:nvPr/>
        </p:nvCxnSpPr>
        <p:spPr>
          <a:xfrm rot="-8929">
            <a:off x="6350008" y="3930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AutoShape 32"/>
          <p:cNvSpPr/>
          <p:nvPr/>
        </p:nvSpPr>
        <p:spPr>
          <a:xfrm>
            <a:off x="6350000" y="41402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7048500" y="41402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节能减排效益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048500" y="45212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节约标煤与二氧化碳减排测算</a:t>
            </a: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 rot="-8929">
            <a:off x="6350008" y="49212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AutoShape 36"/>
          <p:cNvSpPr/>
          <p:nvPr/>
        </p:nvSpPr>
        <p:spPr>
          <a:xfrm>
            <a:off x="6350000" y="5130800"/>
            <a:ext cx="63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09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7048500" y="51308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实施路径与案例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7048500" y="55118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分阶段实施、运维与标杆案例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27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行业背景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污水处理厂是典型的高能耗连续运行行业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905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50~70%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9464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曝气系统电耗占比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生化池鼓风机为全厂最大用电单元</a:t>
            </a:r>
            <a:endParaRPr lang="en-US" sz="1400" b="0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rot="5375445">
            <a:off x="3429000" y="2787673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4699000" y="1905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24h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699000" y="29464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全年不间断运行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非计划停机将直接导致出水超标</a:t>
            </a:r>
            <a:endParaRPr lang="en-US" sz="1400" b="0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0" name="Connector 10"/>
          <p:cNvCxnSpPr/>
          <p:nvPr/>
        </p:nvCxnSpPr>
        <p:spPr>
          <a:xfrm rot="5375445">
            <a:off x="7112000" y="2787673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8382000" y="1905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30%+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82000" y="29464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电费占运营成本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单位水耗电约0.20~0.35 kWh/m³</a:t>
            </a:r>
            <a:endParaRPr lang="en-US" sz="1400" b="0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3" name="Connector 13"/>
          <p:cNvCxnSpPr/>
          <p:nvPr/>
        </p:nvCxnSpPr>
        <p:spPr>
          <a:xfrm rot="-4297">
            <a:off x="1016004" y="405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1016000" y="4318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核心痛点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826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电费成本高企：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高峰时段电价可达低谷2~3倍，2026年4月全国最大峰谷价差达1.2291元/kWh，8地超0.7元/kWh。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4826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负荷平稳可优化：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全天负荷波动小，白天高峰与光伏出力天然匹配，夜间低谷适合储能充电。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16000" y="5715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双碳政策压力：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减污降碳协同增效要求明确，污水厂需降低综合能耗与碳排放强度。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5715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供电可靠性要求高：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曝气、提升等关键工艺不可中断，需要储能与微电网提供应急支撑。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27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政策依据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政策驱动下的减污降碳协同增效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905000"/>
            <a:ext cx="4826000" cy="1270000"/>
          </a:xfrm>
          <a:prstGeom prst="roundRect">
            <a:avLst>
              <a:gd name="adj" fmla="val 4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095500"/>
            <a:ext cx="431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发改环资〔2023〕1714号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270000" y="2476500"/>
            <a:ext cx="4318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《关于推进污水处理减污降碳协同增效的实施意见》，明确要求推广光伏、储能等可再生能源利用。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50000" y="1905000"/>
            <a:ext cx="4826000" cy="1270000"/>
          </a:xfrm>
          <a:prstGeom prst="roundRect">
            <a:avLst>
              <a:gd name="adj" fmla="val 4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604000" y="2095500"/>
            <a:ext cx="431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双碳目标与新型电力系统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04000" y="2476500"/>
            <a:ext cx="4318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构建源网荷储一体化和多能互补体系，鼓励高耗能用户参与需求响应与虚拟电厂。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3556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政策核心要求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297">
            <a:off x="1016004" y="39560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1016000" y="41910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能源结构优化：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到2025年，城市污水处理厂可再生能源利用率显著提升，鼓励厂房屋顶、池面建设分布式光伏。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50000" y="41910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能耗强度下降：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推进节能降碳改造，单位水量电耗和碳排放强度持续降低，建立能耗在线监测体系。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50165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智慧化升级：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推广智慧水务与能源管理系统，实现工艺运行与能源调度协同优化，提升精细化管理水平。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50165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商业模式创新：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鼓励合同能源管理（EMC）、PPP等模式，引入社会资本参与污水处理厂能源系统投资运营。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16000" y="5969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来源：国家发展改革委等部门《关于推进污水处理减污降碳协同增效的实施意见》（发改环资〔2023〕1714号）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27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总体架构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源网荷储一体化系统架构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905000"/>
            <a:ext cx="2159000" cy="1016000"/>
          </a:xfrm>
          <a:prstGeom prst="roundRect">
            <a:avLst>
              <a:gd name="adj" fmla="val 500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0320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SOURCE 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3495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市政电网 + 光伏发电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429000" y="1905000"/>
            <a:ext cx="25400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429000" y="2032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STORAGE 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429000" y="23495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储能系统 1MW/2MWh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1905000"/>
            <a:ext cx="2159000" cy="1016000"/>
          </a:xfrm>
          <a:prstGeom prst="roundRect">
            <a:avLst>
              <a:gd name="adj" fmla="val 500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223000" y="20320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LOAD 荷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23000" y="23495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污水处理工艺负荷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636000" y="1905000"/>
            <a:ext cx="25400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5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8636000" y="2159000"/>
            <a:ext cx="254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并网关口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3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计量与保护</a:t>
            </a:r>
            <a:endParaRPr lang="en-US" sz="13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6" name="Connector 16"/>
          <p:cNvCxnSpPr/>
          <p:nvPr/>
        </p:nvCxnSpPr>
        <p:spPr>
          <a:xfrm rot="-171744">
            <a:off x="3175159" y="2406650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7" name="Connector 17"/>
          <p:cNvCxnSpPr/>
          <p:nvPr/>
        </p:nvCxnSpPr>
        <p:spPr>
          <a:xfrm rot="-171744">
            <a:off x="5969159" y="2406650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8" name="Connector 18"/>
          <p:cNvCxnSpPr/>
          <p:nvPr/>
        </p:nvCxnSpPr>
        <p:spPr>
          <a:xfrm rot="-171744">
            <a:off x="8382159" y="2406650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9" name="AutoShape 19"/>
          <p:cNvSpPr/>
          <p:nvPr/>
        </p:nvSpPr>
        <p:spPr>
          <a:xfrm>
            <a:off x="1016000" y="32385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10kV市电 / 2MWp分布式光伏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429000" y="32385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磷酸铁锂 + PCS + BMS + EMS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23000" y="32385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曝气 / 提升 / 脱水 / 照明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5342709">
            <a:off x="1714500" y="39307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3" name="Connector 23"/>
          <p:cNvCxnSpPr/>
          <p:nvPr/>
        </p:nvCxnSpPr>
        <p:spPr>
          <a:xfrm rot="5342709">
            <a:off x="4318000" y="39307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4" name="Connector 24"/>
          <p:cNvCxnSpPr/>
          <p:nvPr/>
        </p:nvCxnSpPr>
        <p:spPr>
          <a:xfrm rot="5342709">
            <a:off x="6921500" y="39307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1016000" y="4318000"/>
            <a:ext cx="10160000" cy="1270000"/>
          </a:xfrm>
          <a:prstGeom prst="roundRect">
            <a:avLst>
              <a:gd name="adj" fmla="val 4000"/>
            </a:avLst>
          </a:prstGeom>
          <a:gradFill rotWithShape="1">
            <a:gsLst>
              <a:gs pos="0">
                <a:srgbClr val="0D1326">
                  <a:alpha val="100000"/>
                </a:srgbClr>
              </a:gs>
              <a:gs pos="100000">
                <a:srgbClr val="2563EB">
                  <a:alpha val="10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/>
          <p:nvPr/>
        </p:nvSpPr>
        <p:spPr>
          <a:xfrm>
            <a:off x="1270000" y="45085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EMS 智慧能源管理平台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270000" y="4851400"/>
            <a:ext cx="965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数据采集与监控 · 负荷与发电预测 · 智能调度优化 · 峰谷套利策略 · 需量管理 · 需求响应 · 工艺协同控制 · 能效分析与报表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5285450">
            <a:off x="1905000" y="5772256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5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" name="Connector 29"/>
          <p:cNvCxnSpPr/>
          <p:nvPr/>
        </p:nvCxnSpPr>
        <p:spPr>
          <a:xfrm rot="5285450">
            <a:off x="4508500" y="5772256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5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0" name="Connector 30"/>
          <p:cNvCxnSpPr/>
          <p:nvPr/>
        </p:nvCxnSpPr>
        <p:spPr>
          <a:xfrm rot="5285450">
            <a:off x="7112000" y="5772256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5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1016000" y="6032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通信架构： Modbus / IEC 61850 → 边缘网关 → 云端EMS平台 → 移动端与Web端可视化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光伏发电系统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分布式光伏发电系统设计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7780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2MWp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540000"/>
            <a:ext cx="254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装机容量（利用面积约18,000㎡）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810000" y="1778000"/>
            <a:ext cx="330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220~240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810000" y="25400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年发电量（万kWh），等效利用1100~1200h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366000" y="17780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90%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366000" y="2540000"/>
            <a:ext cx="381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自发自用率，余电上网（按当地政策）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4297">
            <a:off x="1016004" y="304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32385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光伏布置形式比选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1016000" y="3683000"/>
          <a:ext cx="10160000" cy="228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/>
                <a:gridCol w="2286000"/>
                <a:gridCol w="2032000"/>
                <a:gridCol w="2032000"/>
                <a:gridCol w="2286000"/>
              </a:tblGrid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布置形式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适用位置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单位面积装机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优势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注意事项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池面光伏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初沉池、曝气池、二沉池上方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约80~100 Wp/㎡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面积大、遮阳减蒸发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防腐、防沼气、检修通道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屋顶光伏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鼓风机房、脱水机房、综合楼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约120~150 Wp/㎡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安装便捷、靠近负荷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屋面荷载、防水、朝向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车棚光伏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厂区停车场、非机动车棚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约60~80 Wp/㎡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兼具遮阳、土地复合利用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结构安全、充电桩预留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1016000" y="6223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主要设备：单晶硅组件（580~620Wp）、组串式逆变器（100~125kW）、镀锌钢支架、智能汇流箱、防孤岛保护装置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储能系统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储能系统设计与运行策略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778000"/>
            <a:ext cx="381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1MW/2MWh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540000"/>
            <a:ext cx="381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额定功率 / 额定容量，0.5C倍率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0" y="1778000"/>
            <a:ext cx="190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85.9%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系统综合效率（AC-AC）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302500" y="1778000"/>
            <a:ext cx="190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2充2放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3025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每日运行策略，设计寿命15年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398000" y="1778000"/>
            <a:ext cx="177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LFP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398000" y="2540000"/>
            <a:ext cx="177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磷酸铁锂，循环≥6000次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4297">
            <a:off x="1016004" y="304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1016000" y="32385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储能系统组成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3746500"/>
            <a:ext cx="1905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16000" y="3873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电池系统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16000" y="41910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磷酸铁锂电芯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电池簇 / 电池柜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3111500" y="3746500"/>
            <a:ext cx="1905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3111500" y="3873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PCS变流器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111500" y="41910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1MW双向变流器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四象限运行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5207000" y="3746500"/>
            <a:ext cx="1905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5207000" y="3873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BMS管理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207000" y="41910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电压/温度/SOC监测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均衡与保护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7302500" y="3746500"/>
            <a:ext cx="1905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7302500" y="3873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EMS能量管理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302500" y="41910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充放电策略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协同调度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9398000" y="3746500"/>
            <a:ext cx="1778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9398000" y="38735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消防与温控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398000" y="4191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全氟己酮/七氟丙烷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液冷/风冷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30" name="Connector 30"/>
          <p:cNvCxnSpPr/>
          <p:nvPr/>
        </p:nvCxnSpPr>
        <p:spPr>
          <a:xfrm rot="-4297">
            <a:off x="1016004" y="4883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1016000" y="50800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核心运行策略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1016000" y="5524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峰谷套利：</a:t>
            </a: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低谷时段（0:00~8:00）充电，高峰时段（8:00~11:00, 18:00~21:00）放电，每日两充两放。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50000" y="5524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需量管理：</a:t>
            </a: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实时监测全厂最大需量，超过阈值时储能放电削峰，降低基本电费（按最大需量计费）。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1016000" y="6159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应急备用：</a:t>
            </a: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市电中断时储能切换为离网模式，保障曝气、提升等关键工艺短时供电。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350000" y="6159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需求响应：</a:t>
            </a: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接入虚拟电厂，响应电网调度指令，参与调峰调频获取补贴收益。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智慧能源管理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智慧能源管理系统（EMS）四层架构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841500"/>
            <a:ext cx="1524000" cy="1016000"/>
          </a:xfrm>
          <a:prstGeom prst="roundRect">
            <a:avLst>
              <a:gd name="adj" fmla="val 500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032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APPLICATION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3495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应用层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794000" y="1841500"/>
            <a:ext cx="19050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2794000" y="1968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智能调度优化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2794000" y="228600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源网荷储协同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多目标优化算法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889500" y="1841500"/>
            <a:ext cx="19050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1968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需量与电费管理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889500" y="228600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最大需量控制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峰谷电价优化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985000" y="1841500"/>
            <a:ext cx="19050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985000" y="1968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工艺协同控制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985000" y="228600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曝气智能调控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水泵变频优化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080500" y="1841500"/>
            <a:ext cx="20955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080500" y="1968500"/>
            <a:ext cx="2095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能效分析与报表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080500" y="2286000"/>
            <a:ext cx="209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能耗对标 / 碳排放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Web端 / 移动端</a:t>
            </a:r>
            <a:endParaRPr lang="en-US" sz="10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0" name="Connector 20"/>
          <p:cNvCxnSpPr/>
          <p:nvPr/>
        </p:nvCxnSpPr>
        <p:spPr>
          <a:xfrm rot="5228255">
            <a:off x="1651000" y="31053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16000" y="3238500"/>
            <a:ext cx="1524000" cy="1016000"/>
          </a:xfrm>
          <a:prstGeom prst="roundRect">
            <a:avLst>
              <a:gd name="adj" fmla="val 500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1016000" y="3429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PLATFORM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016000" y="37465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平台层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2794000" y="3238500"/>
            <a:ext cx="8382000" cy="1016000"/>
          </a:xfrm>
          <a:prstGeom prst="roundRect">
            <a:avLst>
              <a:gd name="adj" fmla="val 5000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3048000" y="3429000"/>
            <a:ext cx="787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数据中台与AI引擎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3048000" y="3784600"/>
            <a:ext cx="787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实时数据库 · 时序数据存储 · 负荷/发电预测模型 · 优化调度引擎 · 微服务架构 · API开放接口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5228255">
            <a:off x="1651000" y="45023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1016000" y="4635500"/>
            <a:ext cx="1524000" cy="889000"/>
          </a:xfrm>
          <a:prstGeom prst="roundRect">
            <a:avLst>
              <a:gd name="adj" fmla="val 5714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1016000" y="4800600"/>
            <a:ext cx="152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NETWORK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1016000" y="5080000"/>
            <a:ext cx="152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网络层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2794000" y="4635500"/>
            <a:ext cx="8382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32"/>
          <p:cNvSpPr/>
          <p:nvPr/>
        </p:nvSpPr>
        <p:spPr>
          <a:xfrm>
            <a:off x="3048000" y="4800600"/>
            <a:ext cx="787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边缘网关与通信网络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3048000" y="5130800"/>
            <a:ext cx="787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Modbus / IEC 61850 / OPC UA · 工业以太网 · 4G/5G无线 · 边缘计算网关 · 数据加密传输</a:t>
            </a:r>
            <a:endParaRPr lang="en-US" sz="1100"/>
          </a:p>
        </p:txBody>
      </p:sp>
      <p:cxnSp>
        <p:nvCxnSpPr>
          <p:cNvPr id="34" name="Connector 34"/>
          <p:cNvCxnSpPr/>
          <p:nvPr/>
        </p:nvCxnSpPr>
        <p:spPr>
          <a:xfrm rot="5228255">
            <a:off x="1651000" y="57723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5" name="AutoShape 35"/>
          <p:cNvSpPr/>
          <p:nvPr/>
        </p:nvSpPr>
        <p:spPr>
          <a:xfrm>
            <a:off x="1016000" y="5905500"/>
            <a:ext cx="1524000" cy="762000"/>
          </a:xfrm>
          <a:prstGeom prst="roundRect">
            <a:avLst>
              <a:gd name="adj" fmla="val 6666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" name="AutoShape 36"/>
          <p:cNvSpPr/>
          <p:nvPr/>
        </p:nvSpPr>
        <p:spPr>
          <a:xfrm>
            <a:off x="1016000" y="6032500"/>
            <a:ext cx="152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PERCEPTION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1016000" y="62865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感知层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2794000" y="5905500"/>
            <a:ext cx="1905000" cy="762000"/>
          </a:xfrm>
          <a:prstGeom prst="roundRect">
            <a:avLst>
              <a:gd name="adj" fmla="val 6666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39"/>
          <p:cNvSpPr/>
          <p:nvPr/>
        </p:nvSpPr>
        <p:spPr>
          <a:xfrm>
            <a:off x="2794000" y="607060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智能电表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互感器 / 采集终端</a:t>
            </a:r>
            <a:endParaRPr lang="en-US" sz="11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0" name="AutoShape 40"/>
          <p:cNvSpPr/>
          <p:nvPr/>
        </p:nvSpPr>
        <p:spPr>
          <a:xfrm>
            <a:off x="4889500" y="5905500"/>
            <a:ext cx="1905000" cy="762000"/>
          </a:xfrm>
          <a:prstGeom prst="roundRect">
            <a:avLst>
              <a:gd name="adj" fmla="val 6666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41"/>
          <p:cNvSpPr/>
          <p:nvPr/>
        </p:nvSpPr>
        <p:spPr>
          <a:xfrm>
            <a:off x="4889500" y="607060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光伏逆变器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环境监测仪</a:t>
            </a:r>
            <a:endParaRPr lang="en-US" sz="11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2" name="AutoShape 42"/>
          <p:cNvSpPr/>
          <p:nvPr/>
        </p:nvSpPr>
        <p:spPr>
          <a:xfrm>
            <a:off x="6985000" y="5905500"/>
            <a:ext cx="1905000" cy="762000"/>
          </a:xfrm>
          <a:prstGeom prst="roundRect">
            <a:avLst>
              <a:gd name="adj" fmla="val 6666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3" name="AutoShape 43"/>
          <p:cNvSpPr/>
          <p:nvPr/>
        </p:nvSpPr>
        <p:spPr>
          <a:xfrm>
            <a:off x="6985000" y="607060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储能BMS/PCS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温湿度 / 烟感</a:t>
            </a:r>
            <a:endParaRPr lang="en-US" sz="11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4" name="AutoShape 44"/>
          <p:cNvSpPr/>
          <p:nvPr/>
        </p:nvSpPr>
        <p:spPr>
          <a:xfrm>
            <a:off x="9080500" y="5905500"/>
            <a:ext cx="2095500" cy="762000"/>
          </a:xfrm>
          <a:prstGeom prst="roundRect">
            <a:avLst>
              <a:gd name="adj" fmla="val 6666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5" name="AutoShape 45"/>
          <p:cNvSpPr/>
          <p:nvPr/>
        </p:nvSpPr>
        <p:spPr>
          <a:xfrm>
            <a:off x="9080500" y="6070600"/>
            <a:ext cx="209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PLC / SCADA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工艺设备运行状态</a:t>
            </a:r>
            <a:endParaRPr lang="en-US" sz="11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核心功能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EMS核心功能与工艺协同优化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778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EMS六大核心功能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286000"/>
            <a:ext cx="2286000" cy="9525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206500" y="24130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数据采集监控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06500" y="27432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实时采集电、水、气、热数据，秒级刷新，异常告警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556000" y="2286000"/>
            <a:ext cx="2286000" cy="9525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746500" y="24130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负荷发电预测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746500" y="27432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基于AI算法预测24h负荷曲线与光伏发电量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3429000"/>
            <a:ext cx="2286000" cy="9525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1206500" y="35560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智能调度优化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206500" y="38862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多目标优化算法，自动生成充放电计划与出力分配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556000" y="3429000"/>
            <a:ext cx="2286000" cy="9525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3746500" y="35560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需量电费管理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746500" y="38862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实时监控最大需量，储能削峰降低基本电费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16000" y="4572000"/>
            <a:ext cx="2286000" cy="9525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206500" y="46990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需求响应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06500" y="50292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接入虚拟电厂，响应电网调峰指令获取补贴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556000" y="4572000"/>
            <a:ext cx="2286000" cy="9525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3746500" y="46990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能效分析报表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3746500" y="50292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能耗对标、碳排放核算，自动生成日报月报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5390450">
            <a:off x="3937000" y="4057659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6477000" y="1778000"/>
            <a:ext cx="469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工艺协同：曝气智能调控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77000" y="2286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曝气系统占全厂电耗50%~70%，EMS与污水处理SCADA系统深度联动，基于进水水质、溶解氧（DO）、氧化还原电位（ORP）等实时数据，动态调整鼓风机出力与阀门开度。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477000" y="3238500"/>
            <a:ext cx="4699000" cy="1270000"/>
          </a:xfrm>
          <a:prstGeom prst="roundRect">
            <a:avLst>
              <a:gd name="adj" fmla="val 4000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6667500" y="3365500"/>
            <a:ext cx="431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调控逻辑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667500" y="3708400"/>
            <a:ext cx="4318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1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进水负荷预测 → DO设定值优化 → 鼓风机变频调节 → 阀门开度联动 → 出水水质达标校核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477000" y="4762500"/>
            <a:ext cx="469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预期效果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477000" y="5207000"/>
            <a:ext cx="215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10~15%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477000" y="5842000"/>
            <a:ext cx="2159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曝气系统节电率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8890000" y="5207000"/>
            <a:ext cx="228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±0.2mg/L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890000" y="5842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DO控制精度提升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运行策略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典型日运行策略与能量调度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778000"/>
            <a:ext cx="1016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以江浙地区工商业分时电价为例（高峰1.0667元 / 平段0.6567元 / 低谷0.3167元/kWh），储能每日两充两放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1016000" y="2222500"/>
          <a:ext cx="10160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/>
                <a:gridCol w="1524000"/>
                <a:gridCol w="1778000"/>
                <a:gridCol w="2794000"/>
                <a:gridCol w="2794000"/>
              </a:tblGrid>
              <a:tr h="457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时段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电价类型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光伏出力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储能状态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能量调度策略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00:00~08:00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低谷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充电（第1充）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市电低谷充电至SOC 90%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08:00~11:00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上升期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放电（第1放）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储能+光伏优先供负荷，余电不上网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11:00~13:00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平段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峰值期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待机/微调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光伏直供负荷，储能维持SOC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13:00~15:00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平段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下降期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充电（第2充）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光伏余电+市电平段充电至SOC 90%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016000" y="4762500"/>
          <a:ext cx="10160000" cy="914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/>
                <a:gridCol w="1524000"/>
                <a:gridCol w="1778000"/>
                <a:gridCol w="2794000"/>
                <a:gridCol w="2794000"/>
              </a:tblGrid>
              <a:tr h="457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15:00~17:00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平段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弱/无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待机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市电供负荷，储能待命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17:00~21:00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放电（第2放）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储能放电供晚高峰负荷，SOC降至10%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8" name="Connector 8"/>
          <p:cNvCxnSpPr/>
          <p:nvPr/>
        </p:nvCxnSpPr>
        <p:spPr>
          <a:xfrm rot="-4297">
            <a:off x="1016004" y="5899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6096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日峰谷套利收益：</a:t>
            </a:r>
            <a:r>
              <a:rPr lang="en-US" sz="12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约1,400~1,600元/日（按2MWh×2次×价差0.75元×效率85.9%）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6096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需量管理收益：</a:t>
            </a:r>
            <a:r>
              <a:rPr lang="en-US" sz="12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削峰100~150kW，降低基本电费约800~1,200元/月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 经济效益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经济效益分析（5万吨/日规模）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778000"/>
            <a:ext cx="1016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按2MWp光伏 + 1MW/2MWh储能 + EMS系统配置，运营期25年（光伏）/ 15年（储能）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222500"/>
            <a:ext cx="482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投资估算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016000" y="2667000"/>
          <a:ext cx="4826000" cy="266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86000"/>
                <a:gridCol w="1270000"/>
                <a:gridCol w="1270000"/>
              </a:tblGrid>
              <a:tr h="4445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项目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金额（万元）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占比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</a:tr>
              <a:tr h="4445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光伏发电系统（2MWp）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800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55.9%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45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储能系统（1MW/2MWh）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450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31.5%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45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EMS智慧能源管理系统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7.0%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45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并网、设计及其他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80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5.6%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45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合计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1,430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"/>
                      </a:srgbClr>
                    </a:solidFill>
                  </a:tcPr>
                </a:tc>
              </a:tr>
            </a:tbl>
          </a:graphicData>
        </a:graphic>
      </p:graphicFrame>
      <p:cxnSp>
        <p:nvCxnSpPr>
          <p:cNvPr id="8" name="Connector 8"/>
          <p:cNvCxnSpPr/>
          <p:nvPr/>
        </p:nvCxnSpPr>
        <p:spPr>
          <a:xfrm rot="5389422">
            <a:off x="4159250" y="4279910"/>
            <a:ext cx="4127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477000" y="22225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年收益构成（毛收益）</a:t>
            </a:r>
            <a:endParaRPr lang="en-US" sz="110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6477000" y="2667000"/>
          <a:ext cx="4699000" cy="266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/>
                <a:gridCol w="1143000"/>
                <a:gridCol w="1016000"/>
              </a:tblGrid>
              <a:tr h="3810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收益项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金额（万元）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占比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</a:tr>
              <a:tr h="3810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光伏自发自用节省电费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120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59.7%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810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储能峰谷套利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24.9%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810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曝气工艺节能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16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8.0%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810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需量管理节省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5.0%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810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需求响应补贴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2.5%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810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D132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合计（毛收益）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201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53617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100%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"/>
                      </a:srgbClr>
                    </a:solidFill>
                  </a:tcPr>
                </a:tc>
              </a:tr>
            </a:tbl>
          </a:graphicData>
        </a:graphic>
      </p:graphicFrame>
      <p:cxnSp>
        <p:nvCxnSpPr>
          <p:cNvPr id="11" name="Connector 11"/>
          <p:cNvCxnSpPr/>
          <p:nvPr/>
        </p:nvCxnSpPr>
        <p:spPr>
          <a:xfrm rot="-4297">
            <a:off x="1016004" y="5518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57150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7.1年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16000" y="63754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静态投资回收期（含运维成本）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18000" y="57150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14.1%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318000" y="63754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全投资内部收益率（IRR）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0" y="5715000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约2,800万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0" y="6375400"/>
            <a:ext cx="355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25年累计净收益（光伏运营期）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 节能减排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节能减排与环境效益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841500"/>
            <a:ext cx="1016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按年光伏发电230万kWh + 储能峰谷套利节电 + 曝气工艺节能16万kWh测算，等效年节电量约260万kWh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413000"/>
            <a:ext cx="2413000" cy="1778000"/>
          </a:xfrm>
          <a:prstGeom prst="roundRect">
            <a:avLst>
              <a:gd name="adj" fmla="val 2857"/>
            </a:avLst>
          </a:prstGeom>
          <a:gradFill rotWithShape="1">
            <a:gsLst>
              <a:gs pos="0">
                <a:srgbClr val="0D1326">
                  <a:alpha val="100000"/>
                </a:srgbClr>
              </a:gs>
              <a:gs pos="100000">
                <a:srgbClr val="2563EB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26670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677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492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吨标准煤/年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38100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年节约标煤量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83000" y="2413000"/>
            <a:ext cx="2413000" cy="1778000"/>
          </a:xfrm>
          <a:prstGeom prst="roundRect">
            <a:avLst>
              <a:gd name="adj" fmla="val 2857"/>
            </a:avLst>
          </a:prstGeom>
          <a:gradFill rotWithShape="1">
            <a:gsLst>
              <a:gs pos="0">
                <a:srgbClr val="0D1326">
                  <a:alpha val="100000"/>
                </a:srgbClr>
              </a:gs>
              <a:gs pos="100000">
                <a:srgbClr val="2563EB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3683000" y="26670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1,255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683000" y="3492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吨CO₂/年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683000" y="38100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年减排二氧化碳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50000" y="2413000"/>
            <a:ext cx="2413000" cy="1778000"/>
          </a:xfrm>
          <a:prstGeom prst="roundRect">
            <a:avLst>
              <a:gd name="adj" fmla="val 2857"/>
            </a:avLst>
          </a:prstGeom>
          <a:gradFill rotWithShape="1">
            <a:gsLst>
              <a:gs pos="0">
                <a:srgbClr val="0D1326">
                  <a:alpha val="100000"/>
                </a:srgbClr>
              </a:gs>
              <a:gs pos="100000">
                <a:srgbClr val="2563EB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350000" y="26670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3.8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3492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吨SO₂/年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0" y="38100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年减排二氧化硫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7000" y="2413000"/>
            <a:ext cx="2159000" cy="1778000"/>
          </a:xfrm>
          <a:prstGeom prst="roundRect">
            <a:avLst>
              <a:gd name="adj" fmla="val 2857"/>
            </a:avLst>
          </a:prstGeom>
          <a:gradFill rotWithShape="1">
            <a:gsLst>
              <a:gs pos="0">
                <a:srgbClr val="0D1326">
                  <a:alpha val="100000"/>
                </a:srgbClr>
              </a:gs>
              <a:gs pos="100000">
                <a:srgbClr val="2563EB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9017000" y="2667000"/>
            <a:ext cx="215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3.3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017000" y="34925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吨NOx/年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017000" y="3810000"/>
            <a:ext cx="2159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年减排氮氧化物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4297">
            <a:off x="1016004" y="4502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1016000" y="4762500"/>
            <a:ext cx="482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测算依据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16000" y="5207000"/>
            <a:ext cx="1016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火电供电标准煤耗：0.305 kgce/kWh（国家发改委2024年公布值）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二氧化碳排放因子：0.5703 kgCO₂/kWh（生态环境部2024年电网平均排放因子）</a:t>
            </a:r>
            <a:endParaRPr lang="en-US" sz="1300" b="0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二氧化硫排放因子：0.0017 kgSO₂/kWh；氮氧化物排放因子：0.0015 kgNOx/kWh</a:t>
            </a:r>
            <a:endParaRPr lang="en-US" sz="1300" b="0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等效年节电量 = 光伏年发电量230万kWh + 曝气节能16万kWh + 储能系统损耗抵扣后净节电 ≈ 260万kWh</a:t>
            </a:r>
            <a:endParaRPr lang="en-US" sz="1300" b="0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09 实施路径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实施路径与运维管理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7780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分阶段实施计划（总工期约6个月）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523">
            <a:off x="1270004" y="26606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1168400" y="2565400"/>
            <a:ext cx="203200" cy="2032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762000" y="22225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第1月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" y="28956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前期调研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负荷分析</a:t>
            </a:r>
            <a:endParaRPr lang="en-US" sz="12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2946400" y="2565400"/>
            <a:ext cx="203200" cy="2032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2540000" y="22225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第2月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413000" y="28956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方案设计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设备选型</a:t>
            </a:r>
            <a:endParaRPr lang="en-US" sz="12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724400" y="2565400"/>
            <a:ext cx="203200" cy="2032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4318000" y="22225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第3月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91000" y="28956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设备采购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并网申请</a:t>
            </a:r>
            <a:endParaRPr lang="en-US" sz="12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502400" y="2565400"/>
            <a:ext cx="203200" cy="2032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096000" y="22225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第4~5月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969000" y="28956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施工安装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系统集成</a:t>
            </a:r>
            <a:endParaRPr lang="en-US" sz="12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280400" y="2565400"/>
            <a:ext cx="203200" cy="2032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7874000" y="22225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第5~6月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747000" y="28956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调试运行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并网验收</a:t>
            </a:r>
            <a:endParaRPr lang="en-US" sz="12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0058400" y="2565400"/>
            <a:ext cx="203200" cy="203200"/>
          </a:xfrm>
          <a:prstGeom prst="ellipse">
            <a:avLst/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9652000" y="22225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第6月起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525000" y="28956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运营维护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持续优化</a:t>
            </a:r>
            <a:endParaRPr lang="en-US" sz="1200" b="1" i="0" u="none" strike="noStrike">
              <a:solidFill>
                <a:srgbClr val="0D132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5" name="Connector 25"/>
          <p:cNvCxnSpPr/>
          <p:nvPr/>
        </p:nvCxnSpPr>
        <p:spPr>
          <a:xfrm rot="-4297">
            <a:off x="1016004" y="3676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1016000" y="39370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运维管理体系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016000" y="4445000"/>
            <a:ext cx="2413000" cy="101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1206500" y="45720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远程监控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1206500" y="4902200"/>
            <a:ext cx="203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EMS平台7×24h监控，异常自动告警，移动端APP实时查看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3683000" y="4445000"/>
            <a:ext cx="2413000" cy="101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3873500" y="45720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预防性维护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3873500" y="4902200"/>
            <a:ext cx="203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季度巡检、年度检修，组件清洗、电池均衡、绝缘检测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50000" y="4445000"/>
            <a:ext cx="2413000" cy="101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4" name="AutoShape 34"/>
          <p:cNvSpPr/>
          <p:nvPr/>
        </p:nvSpPr>
        <p:spPr>
          <a:xfrm>
            <a:off x="6540500" y="45720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应急响应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540500" y="4902200"/>
            <a:ext cx="203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故障4h内响应，24h内到场，备品备件库保障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9017000" y="4445000"/>
            <a:ext cx="2159000" cy="101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9207500" y="45720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持续优化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9207500" y="4902200"/>
            <a:ext cx="177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基于运行数据迭代优化调度策略，提升发电与节电效率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1016000" y="57785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运维模式推荐：采用合同能源管理（EMC）模式时，由ESCO负责全生命周期运维，业主零运维成本；自投自建模式下，可委托专业运维公司或培训厂内电工兼管。年运维费用约为总投资的1.5%~2%。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09 典型案例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行业典型案例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841500"/>
            <a:ext cx="4953000" cy="2222500"/>
          </a:xfrm>
          <a:prstGeom prst="roundRect">
            <a:avLst>
              <a:gd name="adj" fmla="val 22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841500"/>
            <a:ext cx="50800" cy="22225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270000" y="2006600"/>
            <a:ext cx="457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上海竹园污水处理厂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70000" y="2413000"/>
            <a:ext cx="457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光伏装机：5.995 MWp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储能配置：7.5 MW / 20.64 MWh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EMS平台：S3wift智慧能源管理系统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参与虚拟电厂需求响应6次，响应电量32,873 kWh，获补贴71,088元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23000" y="1841500"/>
            <a:ext cx="4953000" cy="2222500"/>
          </a:xfrm>
          <a:prstGeom prst="roundRect">
            <a:avLst>
              <a:gd name="adj" fmla="val 22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223000" y="1841500"/>
            <a:ext cx="50800" cy="22225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77000" y="2006600"/>
            <a:ext cx="457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嘉兴联合污水处理厂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2413000"/>
            <a:ext cx="457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光伏装机：17.09 MWp（浙江省最大污水厂光伏）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年发电量：约1,876万 kWh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满足全厂约1/3用电需求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年节约标准煤约5,700吨，减排CO₂约1.5万吨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016000" y="4318000"/>
            <a:ext cx="4953000" cy="2222500"/>
          </a:xfrm>
          <a:prstGeom prst="roundRect">
            <a:avLst>
              <a:gd name="adj" fmla="val 22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016000" y="4318000"/>
            <a:ext cx="50800" cy="22225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1270000" y="4483100"/>
            <a:ext cx="457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西安第九再生水厂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70000" y="4889500"/>
            <a:ext cx="457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光伏装机：2.334 MW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储能配置：3.875 MW / 7.569 MWh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西北首座污水厂光储一体化项目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实现源网荷储协同调度，降低用电成本约15%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223000" y="4318000"/>
            <a:ext cx="4953000" cy="2222500"/>
          </a:xfrm>
          <a:prstGeom prst="roundRect">
            <a:avLst>
              <a:gd name="adj" fmla="val 22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223000" y="4318000"/>
            <a:ext cx="50800" cy="22225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477000" y="4483100"/>
            <a:ext cx="457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武汉北湖污水处理厂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4889500"/>
            <a:ext cx="457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光伏装机：23.7 MWp（全国最大污水厂光伏项目）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覆盖沉淀池、曝气池等池面约12万㎡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年发电量约2,200万 kWh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年减排CO₂约1.8万吨，相当于植树100万棵</a:t>
            </a:r>
            <a:endParaRPr lang="en-US" sz="1200" b="0" i="0" u="none" strike="noStrike">
              <a:solidFill>
                <a:srgbClr val="53617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商业模式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86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合同能源管理（EMC）模式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1841500"/>
            <a:ext cx="10160000" cy="889000"/>
          </a:xfrm>
          <a:prstGeom prst="roundRect">
            <a:avLst>
              <a:gd name="adj" fmla="val 5714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0066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模式说明：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由节能服务公司（ESCO）全额投资建设光伏、储能及EMS系统，合同期内负责运营维护，以折扣电价向污水厂供电（推荐85%折扣，即0.595元/kWh），合同期满后设备无偿移交业主。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984500"/>
            <a:ext cx="482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ESCO（节能服务公司）收益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429000"/>
            <a:ext cx="4826000" cy="1905000"/>
          </a:xfrm>
          <a:prstGeom prst="roundRect">
            <a:avLst>
              <a:gd name="adj" fmla="val 2666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270000" y="36195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148.7万元/年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270000" y="43180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静态投资回收期：约9.6年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15年合同期累计净收益：约800万元</a:t>
            </a:r>
            <a:endParaRPr lang="en-US" sz="1200" b="0" i="0" u="none" strike="noStrike">
              <a:solidFill>
                <a:srgbClr val="BFD7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收益来源：折扣售电 + 峰谷套利 + 需量节省分成</a:t>
            </a:r>
            <a:endParaRPr lang="en-US" sz="1200" b="0" i="0" u="none" strike="noStrike">
              <a:solidFill>
                <a:srgbClr val="BFD7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350000" y="2984500"/>
            <a:ext cx="482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0D13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业主（污水处理厂）收益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3429000"/>
            <a:ext cx="4826000" cy="1905000"/>
          </a:xfrm>
          <a:prstGeom prst="roundRect">
            <a:avLst>
              <a:gd name="adj" fmla="val 2666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604000" y="36195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30.4万元/年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604000" y="43180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零投资、零运维风险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15年累计收益：约456万元</a:t>
            </a:r>
            <a:endParaRPr lang="en-US" sz="1200" b="0" i="0" u="none" strike="noStrike">
              <a:solidFill>
                <a:srgbClr val="BFD7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收益来源：电费折扣20.8万 + 需量节省9.6万</a:t>
            </a:r>
            <a:endParaRPr lang="en-US" sz="1200" b="0" i="0" u="none" strike="noStrike">
              <a:solidFill>
                <a:srgbClr val="BFD7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5" name="Connector 15"/>
          <p:cNvCxnSpPr/>
          <p:nvPr/>
        </p:nvCxnSpPr>
        <p:spPr>
          <a:xfrm rot="-4297">
            <a:off x="1016004" y="558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1016000" y="57785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合同核心条款：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合同期15年（含建设期）；折扣比例80%~90%可协商；基准电价按当地工商业目录电价；年保底发电量不低于设计值的90%；设备维护由ESCO负责；合同期满后所有设备无偿移交业主，移交时电池剩余容量不低于80%。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1326">
                <a:alpha val="100000"/>
              </a:srgbClr>
            </a:gs>
            <a:gs pos="60000">
              <a:srgbClr val="1A2340">
                <a:alpha val="100000"/>
              </a:srgbClr>
            </a:gs>
            <a:gs pos="100000">
              <a:srgbClr val="2563E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BFD7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635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SUMMARY &amp; NEXT STEPS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41680" y="1016000"/>
            <a:ext cx="1043432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结论</a:t>
            </a: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与建议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297">
            <a:off x="1016004" y="1835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1016000" y="2159000"/>
            <a:ext cx="482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核心结论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67000"/>
            <a:ext cx="4826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技术可行：源网荷储一体化架构成熟，光伏+储能+EMS已在多个污水厂落地验证</a:t>
            </a:r>
            <a:endParaRPr lang="en-US" sz="1100"/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经济合理：5万吨/日规模总投资约1,430万元，静态回收期约7.1年，IRR约14.1%</a:t>
            </a:r>
            <a:endParaRPr lang="en-US" sz="1400" b="0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效益显著：年节约标煤677吨，减排CO₂ 1,255吨，契合减污降碳协同政策</a:t>
            </a:r>
            <a:endParaRPr lang="en-US" sz="1400" b="0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模式灵活：推荐EMC模式，业主零投资零运维，年收益约30.4万元</a:t>
            </a:r>
            <a:endParaRPr lang="en-US" sz="1400" b="0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8" name="Connector 8"/>
          <p:cNvCxnSpPr/>
          <p:nvPr/>
        </p:nvCxnSpPr>
        <p:spPr>
          <a:xfrm rot="5389257">
            <a:off x="4191000" y="4184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FD7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477000" y="21590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FD7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建议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667000"/>
            <a:ext cx="4699000" cy="762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667500" y="2794000"/>
            <a:ext cx="431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第一步：现场踏勘与负荷实测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67500" y="3098800"/>
            <a:ext cx="431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采集12个月用电数据，核实可利用面积与并网条件（2~3周）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3619500"/>
            <a:ext cx="4699000" cy="762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667500" y="3746500"/>
            <a:ext cx="431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第二步：方案深化与投资决策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667500" y="4051300"/>
            <a:ext cx="431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出具可研报告与EMC合同草案，确定投资模式与收益分配（1个月）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77000" y="4572000"/>
            <a:ext cx="4699000" cy="762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667500" y="4699000"/>
            <a:ext cx="431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第三步：项目实施与并网验收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667500" y="5003800"/>
            <a:ext cx="431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设备采购、施工安装、系统调试，总工期约6个月，并网后持续优化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4297">
            <a:off x="1016004" y="6343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1016000" y="6477000"/>
            <a:ext cx="1016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污水处理厂智慧能源管理系统解决方案 | 市政电网 · 光伏发电 · 储能 一体化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5248</Words>
  <Application>WPS 演示</Application>
  <PresentationFormat/>
  <Paragraphs>733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爱喝牛奶的奶牛。</cp:lastModifiedBy>
  <cp:revision>1</cp:revision>
  <dcterms:created xsi:type="dcterms:W3CDTF">2026-08-31T05:43:45Z</dcterms:created>
  <dcterms:modified xsi:type="dcterms:W3CDTF">2026-08-31T05:43:45Z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{"Label":"1","ContentProducer":"001191110102MACQD9K64010000","ProduceID":"7680065618586063167","ReservedCode1":"","ContentPropagator":"","PropagateID":"","ReservedCode2":""}</vt:lpwstr>
  </property>
  <property fmtid="{D5CDD505-2E9C-101B-9397-08002B2CF9AE}" pid="3" name="KSOProductBuildVer">
    <vt:lpwstr>2052-12.1.0.28043</vt:lpwstr>
  </property>
  <property fmtid="{D5CDD505-2E9C-101B-9397-08002B2CF9AE}" pid="4" name="ICV">
    <vt:lpwstr>65971070926B496BACF81BDE61A8438B_12</vt:lpwstr>
  </property>
</Properties>
</file>